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czar Bold" panose="020B0604020202020204" charset="0"/>
      <p:regular r:id="rId15"/>
    </p:embeddedFont>
    <p:embeddedFont>
      <p:font typeface="Raleway" pitchFamily="2" charset="0"/>
      <p:regular r:id="rId16"/>
    </p:embeddedFont>
    <p:embeddedFont>
      <p:font typeface="Raleway Bold" charset="0"/>
      <p:regular r:id="rId17"/>
    </p:embeddedFont>
    <p:embeddedFont>
      <p:font typeface="TT Chocolates" panose="020B0604020202020204" charset="0"/>
      <p:regular r:id="rId18"/>
    </p:embeddedFont>
    <p:embeddedFont>
      <p:font typeface="TT Chocolates Bold" panose="020B0604020202020204" charset="0"/>
      <p:regular r:id="rId19"/>
    </p:embeddedFont>
    <p:embeddedFont>
      <p:font typeface="TT Chocolates Ultra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2508434" y="-4315657"/>
            <a:ext cx="9454551" cy="11886288"/>
          </a:xfrm>
          <a:custGeom>
            <a:avLst/>
            <a:gdLst/>
            <a:ahLst/>
            <a:cxnLst/>
            <a:rect l="l" t="t" r="r" b="b"/>
            <a:pathLst>
              <a:path w="9454551" h="11886288">
                <a:moveTo>
                  <a:pt x="0" y="0"/>
                </a:moveTo>
                <a:lnTo>
                  <a:pt x="9454552" y="0"/>
                </a:lnTo>
                <a:lnTo>
                  <a:pt x="9454552" y="11886288"/>
                </a:lnTo>
                <a:lnTo>
                  <a:pt x="0" y="11886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100000">
            <a:off x="2213219" y="2905923"/>
            <a:ext cx="5469632" cy="4475153"/>
          </a:xfrm>
          <a:custGeom>
            <a:avLst/>
            <a:gdLst/>
            <a:ahLst/>
            <a:cxnLst/>
            <a:rect l="l" t="t" r="r" b="b"/>
            <a:pathLst>
              <a:path w="5469632" h="4475153">
                <a:moveTo>
                  <a:pt x="0" y="0"/>
                </a:moveTo>
                <a:lnTo>
                  <a:pt x="5469632" y="0"/>
                </a:lnTo>
                <a:lnTo>
                  <a:pt x="5469632" y="4475154"/>
                </a:lnTo>
                <a:lnTo>
                  <a:pt x="0" y="4475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88427" y="3960126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4" y="0"/>
                </a:lnTo>
                <a:lnTo>
                  <a:pt x="9152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38341">
            <a:off x="4283052" y="5770224"/>
            <a:ext cx="9721895" cy="10809612"/>
          </a:xfrm>
          <a:custGeom>
            <a:avLst/>
            <a:gdLst/>
            <a:ahLst/>
            <a:cxnLst/>
            <a:rect l="l" t="t" r="r" b="b"/>
            <a:pathLst>
              <a:path w="9721895" h="10809612">
                <a:moveTo>
                  <a:pt x="0" y="0"/>
                </a:moveTo>
                <a:lnTo>
                  <a:pt x="9721896" y="0"/>
                </a:lnTo>
                <a:lnTo>
                  <a:pt x="9721896" y="10809612"/>
                </a:lnTo>
                <a:lnTo>
                  <a:pt x="0" y="108096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72048" y="2558066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03235">
            <a:off x="156670" y="-1019161"/>
            <a:ext cx="9145556" cy="4738275"/>
          </a:xfrm>
          <a:custGeom>
            <a:avLst/>
            <a:gdLst/>
            <a:ahLst/>
            <a:cxnLst/>
            <a:rect l="l" t="t" r="r" b="b"/>
            <a:pathLst>
              <a:path w="9145556" h="4738275">
                <a:moveTo>
                  <a:pt x="0" y="0"/>
                </a:moveTo>
                <a:lnTo>
                  <a:pt x="9145556" y="0"/>
                </a:lnTo>
                <a:lnTo>
                  <a:pt x="9145556" y="4738275"/>
                </a:lnTo>
                <a:lnTo>
                  <a:pt x="0" y="47382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460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00735" y="3922026"/>
            <a:ext cx="10170137" cy="300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3"/>
              </a:lnSpc>
            </a:pPr>
            <a:r>
              <a:rPr lang="en-US" sz="4522">
                <a:solidFill>
                  <a:srgbClr val="273384"/>
                </a:solidFill>
                <a:latin typeface="Eczar Bold"/>
              </a:rPr>
              <a:t>NOMENCLATURE, CLASSIFICATION AND Identification</a:t>
            </a:r>
          </a:p>
          <a:p>
            <a:pPr>
              <a:lnSpc>
                <a:spcPts val="12542"/>
              </a:lnSpc>
            </a:pPr>
            <a:endParaRPr lang="en-US" sz="4522">
              <a:solidFill>
                <a:srgbClr val="273384"/>
              </a:solidFill>
              <a:latin typeface="Ecz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48035" y="1028700"/>
            <a:ext cx="6056638" cy="32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5"/>
              </a:lnSpc>
            </a:pPr>
            <a:r>
              <a:rPr lang="en-US" sz="2199">
                <a:solidFill>
                  <a:srgbClr val="231076"/>
                </a:solidFill>
                <a:latin typeface="TT Chocolates Bold"/>
              </a:rPr>
              <a:t>UNIVERSITY OF BASRAH / COLLEGE OF SCIENCE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59869" y="2836610"/>
            <a:ext cx="8972201" cy="32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00"/>
              </a:lnSpc>
            </a:pPr>
            <a:r>
              <a:rPr lang="en-US" sz="2400">
                <a:solidFill>
                  <a:srgbClr val="0E0340"/>
                </a:solidFill>
                <a:latin typeface="TT Chocolates Ultra-Bold"/>
              </a:rPr>
              <a:t>LECTURE  1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161986" y="6672866"/>
            <a:ext cx="7705737" cy="905344"/>
            <a:chOff x="0" y="0"/>
            <a:chExt cx="2168051" cy="2547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8051" cy="254724"/>
            </a:xfrm>
            <a:custGeom>
              <a:avLst/>
              <a:gdLst/>
              <a:ahLst/>
              <a:cxnLst/>
              <a:rect l="l" t="t" r="r" b="b"/>
              <a:pathLst>
                <a:path w="2168051" h="254724">
                  <a:moveTo>
                    <a:pt x="0" y="0"/>
                  </a:moveTo>
                  <a:lnTo>
                    <a:pt x="2168051" y="0"/>
                  </a:lnTo>
                  <a:lnTo>
                    <a:pt x="2168051" y="254724"/>
                  </a:lnTo>
                  <a:lnTo>
                    <a:pt x="0" y="254724"/>
                  </a:lnTo>
                  <a:close/>
                </a:path>
              </a:pathLst>
            </a:custGeom>
            <a:solidFill>
              <a:srgbClr val="F8F5FF"/>
            </a:solidFill>
            <a:ln w="9525" cap="sq">
              <a:solidFill>
                <a:srgbClr val="231076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168051" cy="273774"/>
            </a:xfrm>
            <a:prstGeom prst="rect">
              <a:avLst/>
            </a:prstGeom>
          </p:spPr>
          <p:txBody>
            <a:bodyPr lIns="34560" tIns="34560" rIns="34560" bIns="34560" rtlCol="0" anchor="ctr"/>
            <a:lstStyle/>
            <a:p>
              <a:pPr algn="ctr">
                <a:lnSpc>
                  <a:spcPts val="116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395662" y="6901701"/>
            <a:ext cx="738028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6"/>
              </a:lnSpc>
            </a:pPr>
            <a:r>
              <a:rPr lang="en-US" sz="2872">
                <a:solidFill>
                  <a:srgbClr val="0E0340"/>
                </a:solidFill>
                <a:latin typeface="TT Chocolates"/>
              </a:rPr>
              <a:t>Department of Pathological Analyses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976353" y="8758657"/>
            <a:ext cx="6358478" cy="999286"/>
            <a:chOff x="0" y="0"/>
            <a:chExt cx="1674661" cy="2631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74661" cy="263186"/>
            </a:xfrm>
            <a:custGeom>
              <a:avLst/>
              <a:gdLst/>
              <a:ahLst/>
              <a:cxnLst/>
              <a:rect l="l" t="t" r="r" b="b"/>
              <a:pathLst>
                <a:path w="1674661" h="263186">
                  <a:moveTo>
                    <a:pt x="0" y="0"/>
                  </a:moveTo>
                  <a:lnTo>
                    <a:pt x="1674661" y="0"/>
                  </a:lnTo>
                  <a:lnTo>
                    <a:pt x="1674661" y="263186"/>
                  </a:lnTo>
                  <a:lnTo>
                    <a:pt x="0" y="263186"/>
                  </a:lnTo>
                  <a:close/>
                </a:path>
              </a:pathLst>
            </a:custGeom>
            <a:solidFill>
              <a:srgbClr val="FBFBF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674661" cy="263186"/>
            </a:xfrm>
            <a:prstGeom prst="rect">
              <a:avLst/>
            </a:prstGeom>
          </p:spPr>
          <p:txBody>
            <a:bodyPr lIns="165100" tIns="165100" rIns="165100" bIns="165100" rtlCol="0" anchor="ctr"/>
            <a:lstStyle/>
            <a:p>
              <a:pPr algn="ctr">
                <a:lnSpc>
                  <a:spcPts val="2595"/>
                </a:lnSpc>
              </a:pPr>
              <a:r>
                <a:rPr lang="en-US" sz="2199">
                  <a:solidFill>
                    <a:srgbClr val="000000"/>
                  </a:solidFill>
                  <a:latin typeface="TT Chocolates Bold"/>
                </a:rPr>
                <a:t>Presented by Prof.Dr. Saad S. Mahdi Al-amara</a:t>
              </a:r>
              <a:r>
                <a:rPr lang="en-US" sz="2199">
                  <a:solidFill>
                    <a:srgbClr val="FFFFFF"/>
                  </a:solidFill>
                  <a:latin typeface="TT Chocolates Bold"/>
                </a:rPr>
                <a:t>di Al-Amara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03203" y="-3081229"/>
            <a:ext cx="18694406" cy="4605433"/>
          </a:xfrm>
          <a:custGeom>
            <a:avLst/>
            <a:gdLst/>
            <a:ahLst/>
            <a:cxnLst/>
            <a:rect l="l" t="t" r="r" b="b"/>
            <a:pathLst>
              <a:path w="18694406" h="4605433">
                <a:moveTo>
                  <a:pt x="0" y="0"/>
                </a:moveTo>
                <a:lnTo>
                  <a:pt x="18694406" y="0"/>
                </a:lnTo>
                <a:lnTo>
                  <a:pt x="18694406" y="4605433"/>
                </a:lnTo>
                <a:lnTo>
                  <a:pt x="0" y="4605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90" b="-75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53507" y="5842179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038826">
            <a:off x="16280231" y="378477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87424">
            <a:off x="11834683" y="5584357"/>
            <a:ext cx="7401497" cy="7985902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5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3015" y="1575931"/>
            <a:ext cx="15239945" cy="891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endParaRPr/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•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Nomenclature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:- concerned with assignment of name to taxonomic groups in agreement of published rules.</a:t>
            </a:r>
          </a:p>
          <a:p>
            <a:pPr>
              <a:lnSpc>
                <a:spcPts val="3260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•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Classification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:- ordering organism on the basis of shared properties in particular taxon.</a:t>
            </a:r>
          </a:p>
          <a:p>
            <a:pPr>
              <a:lnSpc>
                <a:spcPts val="2771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•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Identification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:- process of obtaining data on the properties  of organism i.e, characterization and determination which  species is belong to based on direct comparison to known taxonomic group.</a:t>
            </a:r>
          </a:p>
          <a:p>
            <a:pPr>
              <a:lnSpc>
                <a:spcPts val="3097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•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Systemics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:- any study of nature of organism, when the knowledge gained is used in taxonomy.Study of morphology, ecology, epidemiology,biochemistry, genetics and physiology.</a:t>
            </a:r>
          </a:p>
          <a:p>
            <a:pPr algn="ctr">
              <a:lnSpc>
                <a:spcPts val="4890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845207" y="1498966"/>
            <a:ext cx="7890162" cy="122645"/>
          </a:xfrm>
          <a:custGeom>
            <a:avLst/>
            <a:gdLst/>
            <a:ahLst/>
            <a:cxnLst/>
            <a:rect l="l" t="t" r="r" b="b"/>
            <a:pathLst>
              <a:path w="7890162" h="122645">
                <a:moveTo>
                  <a:pt x="0" y="0"/>
                </a:moveTo>
                <a:lnTo>
                  <a:pt x="7890162" y="0"/>
                </a:lnTo>
                <a:lnTo>
                  <a:pt x="7890162" y="122645"/>
                </a:lnTo>
                <a:lnTo>
                  <a:pt x="0" y="122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63111" y="786499"/>
            <a:ext cx="7890162" cy="71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500">
                <a:solidFill>
                  <a:srgbClr val="FF3131"/>
                </a:solidFill>
                <a:latin typeface="Eczar Bold"/>
              </a:rPr>
              <a:t>Terminologies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03203" y="-3081229"/>
            <a:ext cx="18694406" cy="4605433"/>
          </a:xfrm>
          <a:custGeom>
            <a:avLst/>
            <a:gdLst/>
            <a:ahLst/>
            <a:cxnLst/>
            <a:rect l="l" t="t" r="r" b="b"/>
            <a:pathLst>
              <a:path w="18694406" h="4605433">
                <a:moveTo>
                  <a:pt x="0" y="0"/>
                </a:moveTo>
                <a:lnTo>
                  <a:pt x="18694406" y="0"/>
                </a:lnTo>
                <a:lnTo>
                  <a:pt x="18694406" y="4605433"/>
                </a:lnTo>
                <a:lnTo>
                  <a:pt x="0" y="4605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90" b="-75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53507" y="5842179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038826">
            <a:off x="16280231" y="378477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87424">
            <a:off x="11834683" y="5584357"/>
            <a:ext cx="7401497" cy="7985902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5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3015" y="1575931"/>
            <a:ext cx="15239945" cy="981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endParaRPr/>
          </a:p>
          <a:p>
            <a:pPr marL="690879" lvl="1" indent="-345439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The main aim of bacterial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taxonomy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is to setup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classification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, an ordering of bacteria into group based on common properties. This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classification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can then be used to identify individual bacterial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species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or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strains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(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identification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) and name them (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Nomenclature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).</a:t>
            </a:r>
          </a:p>
          <a:p>
            <a:pPr>
              <a:lnSpc>
                <a:spcPts val="2771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 marL="690879" lvl="1" indent="-345439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FF3131"/>
                </a:solidFill>
                <a:latin typeface="Raleway Bold"/>
              </a:rPr>
              <a:t>Classification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is used to study the relationship of different bacterial groups based on shared phenotypic properties and probably a common evolutionary history.</a:t>
            </a:r>
          </a:p>
          <a:p>
            <a:pPr>
              <a:lnSpc>
                <a:spcPts val="3097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 marL="690879" lvl="1" indent="-345439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A wide range of morphologies, biochemical, molecular characters are measured and then information derived. From this is used to create a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hierarchical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classification system into which individual bacteria can be placed.</a:t>
            </a:r>
          </a:p>
          <a:p>
            <a:pPr>
              <a:lnSpc>
                <a:spcPts val="5215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 algn="ctr">
              <a:lnSpc>
                <a:spcPts val="4890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845207" y="1498966"/>
            <a:ext cx="7890162" cy="122645"/>
          </a:xfrm>
          <a:custGeom>
            <a:avLst/>
            <a:gdLst/>
            <a:ahLst/>
            <a:cxnLst/>
            <a:rect l="l" t="t" r="r" b="b"/>
            <a:pathLst>
              <a:path w="7890162" h="122645">
                <a:moveTo>
                  <a:pt x="0" y="0"/>
                </a:moveTo>
                <a:lnTo>
                  <a:pt x="7890162" y="0"/>
                </a:lnTo>
                <a:lnTo>
                  <a:pt x="7890162" y="122645"/>
                </a:lnTo>
                <a:lnTo>
                  <a:pt x="0" y="122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63111" y="786499"/>
            <a:ext cx="7890162" cy="14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500">
                <a:solidFill>
                  <a:srgbClr val="FF3131"/>
                </a:solidFill>
                <a:latin typeface="Eczar Bold"/>
              </a:rPr>
              <a:t>Classification of bacteria</a:t>
            </a:r>
          </a:p>
          <a:p>
            <a:pPr algn="ctr">
              <a:lnSpc>
                <a:spcPts val="5715"/>
              </a:lnSpc>
            </a:pPr>
            <a:endParaRPr lang="en-US" sz="4500">
              <a:solidFill>
                <a:srgbClr val="FF3131"/>
              </a:solidFill>
              <a:latin typeface="Eczar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03203" y="-3081229"/>
            <a:ext cx="18694406" cy="4605433"/>
          </a:xfrm>
          <a:custGeom>
            <a:avLst/>
            <a:gdLst/>
            <a:ahLst/>
            <a:cxnLst/>
            <a:rect l="l" t="t" r="r" b="b"/>
            <a:pathLst>
              <a:path w="18694406" h="4605433">
                <a:moveTo>
                  <a:pt x="0" y="0"/>
                </a:moveTo>
                <a:lnTo>
                  <a:pt x="18694406" y="0"/>
                </a:lnTo>
                <a:lnTo>
                  <a:pt x="18694406" y="4605433"/>
                </a:lnTo>
                <a:lnTo>
                  <a:pt x="0" y="4605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90" b="-75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53507" y="5842179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038826">
            <a:off x="16280231" y="378477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87424">
            <a:off x="11834683" y="5584357"/>
            <a:ext cx="7401497" cy="7985902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5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3015" y="1870691"/>
            <a:ext cx="15239945" cy="754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endParaRPr/>
          </a:p>
          <a:p>
            <a:pPr marL="690879" lvl="1" indent="-345439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FF3131"/>
                </a:solidFill>
                <a:latin typeface="Raleway Bold"/>
              </a:rPr>
              <a:t>Caroleus Linnaeus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:- The eighteen century Swedish botanist Carlous Linnaeus is credited with found the science of taxonomy and he originated the binomial nomenclature.</a:t>
            </a:r>
          </a:p>
          <a:p>
            <a:pPr>
              <a:lnSpc>
                <a:spcPts val="3423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 marL="690879" lvl="1" indent="-345439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 Binomial nomenclature Latinized name composed of two words;</a:t>
            </a:r>
          </a:p>
          <a:p>
            <a:pPr marL="690879" lvl="1" indent="-345439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1st word is a genus name (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always capitalized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) Always a noun</a:t>
            </a:r>
          </a:p>
          <a:p>
            <a:pPr marL="690879" lvl="1" indent="-345439">
              <a:lnSpc>
                <a:spcPts val="5215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2nd word is species name (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not capitalized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) Usually an adjective Species name must be continued with </a:t>
            </a:r>
            <a:r>
              <a:rPr lang="en-US" sz="3199">
                <a:solidFill>
                  <a:srgbClr val="FF3131"/>
                </a:solidFill>
                <a:latin typeface="Raleway Bold"/>
              </a:rPr>
              <a:t>genus</a:t>
            </a:r>
            <a:r>
              <a:rPr lang="en-US" sz="3199">
                <a:solidFill>
                  <a:srgbClr val="000000"/>
                </a:solidFill>
                <a:latin typeface="Raleway Bold"/>
              </a:rPr>
              <a:t> name.</a:t>
            </a:r>
          </a:p>
          <a:p>
            <a:pPr>
              <a:lnSpc>
                <a:spcPts val="5215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5215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  <a:p>
            <a:pPr algn="ctr">
              <a:lnSpc>
                <a:spcPts val="4890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845207" y="1498966"/>
            <a:ext cx="7890162" cy="122645"/>
          </a:xfrm>
          <a:custGeom>
            <a:avLst/>
            <a:gdLst/>
            <a:ahLst/>
            <a:cxnLst/>
            <a:rect l="l" t="t" r="r" b="b"/>
            <a:pathLst>
              <a:path w="7890162" h="122645">
                <a:moveTo>
                  <a:pt x="0" y="0"/>
                </a:moveTo>
                <a:lnTo>
                  <a:pt x="7890162" y="0"/>
                </a:lnTo>
                <a:lnTo>
                  <a:pt x="7890162" y="122645"/>
                </a:lnTo>
                <a:lnTo>
                  <a:pt x="0" y="122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63111" y="786499"/>
            <a:ext cx="7890162" cy="14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500">
                <a:solidFill>
                  <a:srgbClr val="FF3131"/>
                </a:solidFill>
                <a:latin typeface="Eczar Bold"/>
              </a:rPr>
              <a:t>Classification of bacteria</a:t>
            </a:r>
          </a:p>
          <a:p>
            <a:pPr algn="ctr">
              <a:lnSpc>
                <a:spcPts val="5715"/>
              </a:lnSpc>
            </a:pPr>
            <a:endParaRPr lang="en-US" sz="4500">
              <a:solidFill>
                <a:srgbClr val="FF3131"/>
              </a:solidFill>
              <a:latin typeface="Ecza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03203" y="-3081229"/>
            <a:ext cx="18694406" cy="4605433"/>
          </a:xfrm>
          <a:custGeom>
            <a:avLst/>
            <a:gdLst/>
            <a:ahLst/>
            <a:cxnLst/>
            <a:rect l="l" t="t" r="r" b="b"/>
            <a:pathLst>
              <a:path w="18694406" h="4605433">
                <a:moveTo>
                  <a:pt x="0" y="0"/>
                </a:moveTo>
                <a:lnTo>
                  <a:pt x="18694406" y="0"/>
                </a:lnTo>
                <a:lnTo>
                  <a:pt x="18694406" y="4605433"/>
                </a:lnTo>
                <a:lnTo>
                  <a:pt x="0" y="4605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90" b="-75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53507" y="5842179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038826">
            <a:off x="16280231" y="378477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87424">
            <a:off x="11834683" y="5584357"/>
            <a:ext cx="7401497" cy="7985902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5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3015" y="1870691"/>
            <a:ext cx="15239945" cy="777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endParaRPr/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1. Escherichia coli- Named after Theoder escherich in 1888; found in colon.</a:t>
            </a: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2. Haemophilus ducreyii– Haemo-blood, phil-love.  Named after Auguston Ducrey in 1889.</a:t>
            </a: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3. Neisseria gonorrhea- Named after Albert Neisser in 1879; cause the disease gonorrh oea.</a:t>
            </a: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4. Staphylococccus aureus- aureus= golden,  staphylo=clustrer, Kokkus= berry</a:t>
            </a: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5. Streptococcus pyogens- strepto=twisted chain, kokkus=berry, pyogens= from pus</a:t>
            </a:r>
          </a:p>
          <a:p>
            <a:pPr>
              <a:lnSpc>
                <a:spcPts val="5215"/>
              </a:lnSpc>
            </a:pPr>
            <a:r>
              <a:rPr lang="en-US" sz="3199">
                <a:solidFill>
                  <a:srgbClr val="000000"/>
                </a:solidFill>
                <a:latin typeface="Raleway Bold"/>
              </a:rPr>
              <a:t>6. Klebsiella pneumoniae- kleb= honours of  discovered, pneunmoniae= disease it cause</a:t>
            </a:r>
          </a:p>
          <a:p>
            <a:pPr algn="ctr">
              <a:lnSpc>
                <a:spcPts val="4890"/>
              </a:lnSpc>
            </a:pPr>
            <a:endParaRPr lang="en-US" sz="3199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845207" y="1498966"/>
            <a:ext cx="7890162" cy="122645"/>
          </a:xfrm>
          <a:custGeom>
            <a:avLst/>
            <a:gdLst/>
            <a:ahLst/>
            <a:cxnLst/>
            <a:rect l="l" t="t" r="r" b="b"/>
            <a:pathLst>
              <a:path w="7890162" h="122645">
                <a:moveTo>
                  <a:pt x="0" y="0"/>
                </a:moveTo>
                <a:lnTo>
                  <a:pt x="7890162" y="0"/>
                </a:lnTo>
                <a:lnTo>
                  <a:pt x="7890162" y="122645"/>
                </a:lnTo>
                <a:lnTo>
                  <a:pt x="0" y="122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30415" y="658179"/>
            <a:ext cx="9319747" cy="712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500">
                <a:solidFill>
                  <a:srgbClr val="FF3131"/>
                </a:solidFill>
                <a:latin typeface="Eczar Bold"/>
              </a:rPr>
              <a:t>Meaning of some microorganisms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03203" y="-3081229"/>
            <a:ext cx="18694406" cy="4605433"/>
          </a:xfrm>
          <a:custGeom>
            <a:avLst/>
            <a:gdLst/>
            <a:ahLst/>
            <a:cxnLst/>
            <a:rect l="l" t="t" r="r" b="b"/>
            <a:pathLst>
              <a:path w="18694406" h="4605433">
                <a:moveTo>
                  <a:pt x="0" y="0"/>
                </a:moveTo>
                <a:lnTo>
                  <a:pt x="18694406" y="0"/>
                </a:lnTo>
                <a:lnTo>
                  <a:pt x="18694406" y="4605433"/>
                </a:lnTo>
                <a:lnTo>
                  <a:pt x="0" y="4605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90" b="-75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53507" y="5842179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038826">
            <a:off x="16280231" y="378477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87424">
            <a:off x="11834683" y="5584357"/>
            <a:ext cx="7401497" cy="7985902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5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3015" y="1870691"/>
            <a:ext cx="15239945" cy="646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0"/>
              </a:lnSpc>
            </a:pPr>
            <a:endParaRPr/>
          </a:p>
          <a:p>
            <a:pPr>
              <a:lnSpc>
                <a:spcPts val="5867"/>
              </a:lnSpc>
            </a:pPr>
            <a:r>
              <a:rPr lang="en-US" sz="3599">
                <a:solidFill>
                  <a:srgbClr val="000000"/>
                </a:solidFill>
                <a:latin typeface="Raleway Bold"/>
              </a:rPr>
              <a:t>• Kingdom</a:t>
            </a:r>
          </a:p>
          <a:p>
            <a:pPr>
              <a:lnSpc>
                <a:spcPts val="5867"/>
              </a:lnSpc>
            </a:pPr>
            <a:r>
              <a:rPr lang="en-US" sz="3599">
                <a:solidFill>
                  <a:srgbClr val="000000"/>
                </a:solidFill>
                <a:latin typeface="Raleway Bold"/>
              </a:rPr>
              <a:t>• Domain</a:t>
            </a:r>
          </a:p>
          <a:p>
            <a:pPr>
              <a:lnSpc>
                <a:spcPts val="5867"/>
              </a:lnSpc>
            </a:pPr>
            <a:r>
              <a:rPr lang="en-US" sz="3599">
                <a:solidFill>
                  <a:srgbClr val="000000"/>
                </a:solidFill>
                <a:latin typeface="Raleway Bold"/>
              </a:rPr>
              <a:t>• Phylum or Division</a:t>
            </a:r>
          </a:p>
          <a:p>
            <a:pPr>
              <a:lnSpc>
                <a:spcPts val="5867"/>
              </a:lnSpc>
            </a:pPr>
            <a:r>
              <a:rPr lang="en-US" sz="3599">
                <a:solidFill>
                  <a:srgbClr val="000000"/>
                </a:solidFill>
                <a:latin typeface="Raleway Bold"/>
              </a:rPr>
              <a:t>• Class</a:t>
            </a:r>
          </a:p>
          <a:p>
            <a:pPr>
              <a:lnSpc>
                <a:spcPts val="5867"/>
              </a:lnSpc>
            </a:pPr>
            <a:r>
              <a:rPr lang="en-US" sz="3599">
                <a:solidFill>
                  <a:srgbClr val="000000"/>
                </a:solidFill>
                <a:latin typeface="Raleway Bold"/>
              </a:rPr>
              <a:t>• Order</a:t>
            </a:r>
          </a:p>
          <a:p>
            <a:pPr>
              <a:lnSpc>
                <a:spcPts val="5867"/>
              </a:lnSpc>
            </a:pPr>
            <a:r>
              <a:rPr lang="en-US" sz="3599">
                <a:solidFill>
                  <a:srgbClr val="000000"/>
                </a:solidFill>
                <a:latin typeface="Raleway Bold"/>
              </a:rPr>
              <a:t>• Family</a:t>
            </a:r>
          </a:p>
          <a:p>
            <a:pPr>
              <a:lnSpc>
                <a:spcPts val="5867"/>
              </a:lnSpc>
            </a:pPr>
            <a:r>
              <a:rPr lang="en-US" sz="3599">
                <a:solidFill>
                  <a:srgbClr val="000000"/>
                </a:solidFill>
                <a:latin typeface="Raleway Bold"/>
              </a:rPr>
              <a:t>• Genus</a:t>
            </a:r>
          </a:p>
          <a:p>
            <a:pPr>
              <a:lnSpc>
                <a:spcPts val="5541"/>
              </a:lnSpc>
            </a:pPr>
            <a:r>
              <a:rPr lang="en-US" sz="3399">
                <a:solidFill>
                  <a:srgbClr val="000000"/>
                </a:solidFill>
                <a:latin typeface="Raleway Bold"/>
              </a:rPr>
              <a:t>• Species</a:t>
            </a:r>
          </a:p>
        </p:txBody>
      </p:sp>
      <p:sp>
        <p:nvSpPr>
          <p:cNvPr id="7" name="Freeform 7"/>
          <p:cNvSpPr/>
          <p:nvPr/>
        </p:nvSpPr>
        <p:spPr>
          <a:xfrm>
            <a:off x="4845207" y="1498966"/>
            <a:ext cx="7890162" cy="122645"/>
          </a:xfrm>
          <a:custGeom>
            <a:avLst/>
            <a:gdLst/>
            <a:ahLst/>
            <a:cxnLst/>
            <a:rect l="l" t="t" r="r" b="b"/>
            <a:pathLst>
              <a:path w="7890162" h="122645">
                <a:moveTo>
                  <a:pt x="0" y="0"/>
                </a:moveTo>
                <a:lnTo>
                  <a:pt x="7890162" y="0"/>
                </a:lnTo>
                <a:lnTo>
                  <a:pt x="7890162" y="122645"/>
                </a:lnTo>
                <a:lnTo>
                  <a:pt x="0" y="122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58799" y="68660"/>
            <a:ext cx="9319747" cy="216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endParaRPr/>
          </a:p>
          <a:p>
            <a:pPr algn="ctr">
              <a:lnSpc>
                <a:spcPts val="5715"/>
              </a:lnSpc>
            </a:pPr>
            <a:r>
              <a:rPr lang="en-US" sz="4500">
                <a:solidFill>
                  <a:srgbClr val="FF3131"/>
                </a:solidFill>
                <a:latin typeface="Eczar Bold"/>
              </a:rPr>
              <a:t>Classification of organism</a:t>
            </a:r>
          </a:p>
          <a:p>
            <a:pPr algn="ctr">
              <a:lnSpc>
                <a:spcPts val="5715"/>
              </a:lnSpc>
            </a:pPr>
            <a:endParaRPr lang="en-US" sz="4500">
              <a:solidFill>
                <a:srgbClr val="FF3131"/>
              </a:solidFill>
              <a:latin typeface="Eczar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03203" y="-3081229"/>
            <a:ext cx="18694406" cy="4605434"/>
          </a:xfrm>
          <a:custGeom>
            <a:avLst/>
            <a:gdLst/>
            <a:ahLst/>
            <a:cxnLst/>
            <a:rect l="l" t="t" r="r" b="b"/>
            <a:pathLst>
              <a:path w="18694406" h="4605433">
                <a:moveTo>
                  <a:pt x="0" y="0"/>
                </a:moveTo>
                <a:lnTo>
                  <a:pt x="18694406" y="0"/>
                </a:lnTo>
                <a:lnTo>
                  <a:pt x="18694406" y="4605433"/>
                </a:lnTo>
                <a:lnTo>
                  <a:pt x="0" y="4605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90" b="-75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53509" y="5842181"/>
            <a:ext cx="6811586" cy="6124751"/>
          </a:xfrm>
          <a:custGeom>
            <a:avLst/>
            <a:gdLst/>
            <a:ahLst/>
            <a:cxnLst/>
            <a:rect l="l" t="t" r="r" b="b"/>
            <a:pathLst>
              <a:path w="6811586" h="6124751">
                <a:moveTo>
                  <a:pt x="0" y="0"/>
                </a:moveTo>
                <a:lnTo>
                  <a:pt x="6811586" y="0"/>
                </a:lnTo>
                <a:lnTo>
                  <a:pt x="6811586" y="6124751"/>
                </a:lnTo>
                <a:lnTo>
                  <a:pt x="0" y="6124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038826">
            <a:off x="16280231" y="3784779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87424">
            <a:off x="11834684" y="5584358"/>
            <a:ext cx="7401497" cy="7985903"/>
          </a:xfrm>
          <a:custGeom>
            <a:avLst/>
            <a:gdLst/>
            <a:ahLst/>
            <a:cxnLst/>
            <a:rect l="l" t="t" r="r" b="b"/>
            <a:pathLst>
              <a:path w="7401497" h="7985902">
                <a:moveTo>
                  <a:pt x="0" y="0"/>
                </a:moveTo>
                <a:lnTo>
                  <a:pt x="7401496" y="0"/>
                </a:lnTo>
                <a:lnTo>
                  <a:pt x="7401496" y="7985902"/>
                </a:lnTo>
                <a:lnTo>
                  <a:pt x="0" y="7985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05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3017" y="1832593"/>
            <a:ext cx="15239945" cy="703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68"/>
              </a:lnSpc>
            </a:pPr>
            <a:r>
              <a:rPr lang="en-US" sz="3599">
                <a:solidFill>
                  <a:srgbClr val="FF3131"/>
                </a:solidFill>
                <a:latin typeface="Raleway Bold"/>
              </a:rPr>
              <a:t>Polyphasic taxonomy</a:t>
            </a:r>
          </a:p>
          <a:p>
            <a:pPr algn="just">
              <a:lnSpc>
                <a:spcPts val="5868"/>
              </a:lnSpc>
            </a:pPr>
            <a:endParaRPr lang="en-US" sz="3599">
              <a:solidFill>
                <a:srgbClr val="FF3131"/>
              </a:solidFill>
              <a:latin typeface="Raleway Bold"/>
            </a:endParaRPr>
          </a:p>
          <a:p>
            <a:pPr algn="just">
              <a:lnSpc>
                <a:spcPts val="5868"/>
              </a:lnSpc>
            </a:pPr>
            <a:r>
              <a:rPr lang="en-US" sz="3599">
                <a:solidFill>
                  <a:srgbClr val="000000"/>
                </a:solidFill>
                <a:latin typeface="Raleway"/>
              </a:rPr>
              <a:t>• </a:t>
            </a:r>
            <a:r>
              <a:rPr lang="en-US" sz="3599">
                <a:solidFill>
                  <a:srgbClr val="000000"/>
                </a:solidFill>
                <a:latin typeface="Raleway Bold"/>
              </a:rPr>
              <a:t>This approach includes phenotypic, phylogenetic, genotypic feature and Numerical Taxonomy.</a:t>
            </a:r>
          </a:p>
          <a:p>
            <a:pPr algn="just">
              <a:lnSpc>
                <a:spcPts val="5868"/>
              </a:lnSpc>
            </a:pPr>
            <a:endParaRPr lang="en-US" sz="3599">
              <a:solidFill>
                <a:srgbClr val="000000"/>
              </a:solidFill>
              <a:latin typeface="Raleway Bold"/>
            </a:endParaRPr>
          </a:p>
          <a:p>
            <a:pPr algn="just">
              <a:lnSpc>
                <a:spcPts val="6519"/>
              </a:lnSpc>
            </a:pPr>
            <a:r>
              <a:rPr lang="en-US" sz="3999">
                <a:solidFill>
                  <a:srgbClr val="000000"/>
                </a:solidFill>
                <a:latin typeface="Raleway Bold"/>
              </a:rPr>
              <a:t>• To understand how all of these data are incorporated into a coherent profile of taxonomic criteria, we must first consider the individual components and determine how they are assessed quantitatively through numerical taxonomy</a:t>
            </a:r>
          </a:p>
        </p:txBody>
      </p:sp>
      <p:sp>
        <p:nvSpPr>
          <p:cNvPr id="7" name="Freeform 7"/>
          <p:cNvSpPr/>
          <p:nvPr/>
        </p:nvSpPr>
        <p:spPr>
          <a:xfrm>
            <a:off x="4845207" y="1498967"/>
            <a:ext cx="7890162" cy="122645"/>
          </a:xfrm>
          <a:custGeom>
            <a:avLst/>
            <a:gdLst/>
            <a:ahLst/>
            <a:cxnLst/>
            <a:rect l="l" t="t" r="r" b="b"/>
            <a:pathLst>
              <a:path w="7890162" h="122645">
                <a:moveTo>
                  <a:pt x="0" y="0"/>
                </a:moveTo>
                <a:lnTo>
                  <a:pt x="7890162" y="0"/>
                </a:lnTo>
                <a:lnTo>
                  <a:pt x="7890162" y="122645"/>
                </a:lnTo>
                <a:lnTo>
                  <a:pt x="0" y="122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58801" y="68662"/>
            <a:ext cx="9319748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endParaRPr/>
          </a:p>
          <a:p>
            <a:pPr algn="ctr">
              <a:lnSpc>
                <a:spcPts val="5715"/>
              </a:lnSpc>
            </a:pPr>
            <a:r>
              <a:rPr lang="en-US" sz="4500">
                <a:solidFill>
                  <a:srgbClr val="FF3131"/>
                </a:solidFill>
                <a:latin typeface="Eczar Bold"/>
              </a:rPr>
              <a:t>Classification of organism</a:t>
            </a:r>
          </a:p>
          <a:p>
            <a:pPr algn="ctr">
              <a:lnSpc>
                <a:spcPts val="5715"/>
              </a:lnSpc>
            </a:pPr>
            <a:endParaRPr lang="en-US" sz="4500">
              <a:solidFill>
                <a:srgbClr val="FF3131"/>
              </a:solidFill>
              <a:latin typeface="Eczar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20785" y="2690898"/>
            <a:ext cx="771999" cy="77199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20785" y="3970739"/>
            <a:ext cx="771999" cy="7719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920785" y="6530420"/>
            <a:ext cx="771999" cy="77199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920785" y="5250579"/>
            <a:ext cx="771999" cy="7719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E7F5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-2221647" y="5143500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346158" y="369546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32000">
            <a:off x="4416227" y="-2152011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336602" y="2479490"/>
            <a:ext cx="7322748" cy="89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3999">
                <a:solidFill>
                  <a:srgbClr val="000000"/>
                </a:solidFill>
                <a:latin typeface="Raleway Bold"/>
              </a:rPr>
              <a:t>Phenetic Classification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34179" y="2661417"/>
            <a:ext cx="545211" cy="65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34179" y="3941258"/>
            <a:ext cx="545211" cy="65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5652"/>
              </a:lnSpc>
              <a:spcBef>
                <a:spcPct val="0"/>
              </a:spcBef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34179" y="6460728"/>
            <a:ext cx="545211" cy="65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5652"/>
              </a:lnSpc>
              <a:spcBef>
                <a:spcPct val="0"/>
              </a:spcBef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34179" y="5186502"/>
            <a:ext cx="545211" cy="65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5652"/>
              </a:lnSpc>
              <a:spcBef>
                <a:spcPct val="0"/>
              </a:spcBef>
            </a:pPr>
            <a:r>
              <a:rPr lang="en-US" sz="3600">
                <a:solidFill>
                  <a:srgbClr val="273384"/>
                </a:solidFill>
                <a:latin typeface="Raleway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6885" y="2543369"/>
            <a:ext cx="5690324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3131"/>
                </a:solidFill>
                <a:latin typeface="Eczar Bold"/>
                <a:ea typeface="Eczar Bold"/>
              </a:rPr>
              <a:t>Cla﻿ssification of</a:t>
            </a:r>
          </a:p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3131"/>
                </a:solidFill>
                <a:latin typeface="Eczar Bold"/>
              </a:rPr>
              <a:t> organism</a:t>
            </a:r>
          </a:p>
        </p:txBody>
      </p:sp>
      <p:sp>
        <p:nvSpPr>
          <p:cNvPr id="19" name="Freeform 19"/>
          <p:cNvSpPr/>
          <p:nvPr/>
        </p:nvSpPr>
        <p:spPr>
          <a:xfrm rot="-1149178">
            <a:off x="15144750" y="8594576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470670" y="-5686232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014227" y="3644150"/>
            <a:ext cx="5371688" cy="5972688"/>
          </a:xfrm>
          <a:custGeom>
            <a:avLst/>
            <a:gdLst/>
            <a:ahLst/>
            <a:cxnLst/>
            <a:rect l="l" t="t" r="r" b="b"/>
            <a:pathLst>
              <a:path w="5371687" h="5972688">
                <a:moveTo>
                  <a:pt x="0" y="0"/>
                </a:moveTo>
                <a:lnTo>
                  <a:pt x="5371687" y="0"/>
                </a:lnTo>
                <a:lnTo>
                  <a:pt x="5371687" y="5972688"/>
                </a:lnTo>
                <a:lnTo>
                  <a:pt x="0" y="5972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336602" y="3812735"/>
            <a:ext cx="7322748" cy="89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3999">
                <a:solidFill>
                  <a:srgbClr val="000000"/>
                </a:solidFill>
                <a:latin typeface="Raleway Bold"/>
              </a:rPr>
              <a:t>Phylogenetic Classification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36602" y="5136452"/>
            <a:ext cx="7322748" cy="89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3999">
                <a:solidFill>
                  <a:srgbClr val="000000"/>
                </a:solidFill>
                <a:latin typeface="Raleway Bold"/>
              </a:rPr>
              <a:t>Genotypic Classification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36602" y="6412546"/>
            <a:ext cx="7322748" cy="180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3999">
                <a:solidFill>
                  <a:srgbClr val="000000"/>
                </a:solidFill>
                <a:latin typeface="Raleway Bold"/>
              </a:rPr>
              <a:t>Numerical Taxonomy</a:t>
            </a:r>
          </a:p>
          <a:p>
            <a:pPr>
              <a:lnSpc>
                <a:spcPts val="6800"/>
              </a:lnSpc>
            </a:pPr>
            <a:endParaRPr lang="en-US" sz="3999">
              <a:solidFill>
                <a:srgbClr val="000000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86619">
            <a:off x="-2800762" y="3343677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0"/>
                </a:moveTo>
                <a:lnTo>
                  <a:pt x="5029200" y="0"/>
                </a:lnTo>
                <a:lnTo>
                  <a:pt x="5029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26706" y="-3752582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338574">
            <a:off x="4569016" y="-5480084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5" y="0"/>
                </a:lnTo>
                <a:lnTo>
                  <a:pt x="91524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24995">
            <a:off x="-2679407" y="-4114800"/>
            <a:ext cx="9152475" cy="8229600"/>
          </a:xfrm>
          <a:custGeom>
            <a:avLst/>
            <a:gdLst/>
            <a:ahLst/>
            <a:cxnLst/>
            <a:rect l="l" t="t" r="r" b="b"/>
            <a:pathLst>
              <a:path w="9152475" h="8229600">
                <a:moveTo>
                  <a:pt x="0" y="0"/>
                </a:moveTo>
                <a:lnTo>
                  <a:pt x="9152474" y="0"/>
                </a:lnTo>
                <a:lnTo>
                  <a:pt x="91524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936786" flipV="1">
            <a:off x="16141297" y="3404390"/>
            <a:ext cx="5029200" cy="4114800"/>
          </a:xfrm>
          <a:custGeom>
            <a:avLst/>
            <a:gdLst/>
            <a:ahLst/>
            <a:cxnLst/>
            <a:rect l="l" t="t" r="r" b="b"/>
            <a:pathLst>
              <a:path w="5029200" h="4114800">
                <a:moveTo>
                  <a:pt x="0" y="4114800"/>
                </a:moveTo>
                <a:lnTo>
                  <a:pt x="5029200" y="4114800"/>
                </a:lnTo>
                <a:lnTo>
                  <a:pt x="50292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80711" y="-490470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672048" y="-5018174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712665">
            <a:off x="-990270" y="7258855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7" y="0"/>
                </a:lnTo>
                <a:lnTo>
                  <a:pt x="74014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846334">
            <a:off x="9995837" y="6172200"/>
            <a:ext cx="7401497" cy="8229600"/>
          </a:xfrm>
          <a:custGeom>
            <a:avLst/>
            <a:gdLst/>
            <a:ahLst/>
            <a:cxnLst/>
            <a:rect l="l" t="t" r="r" b="b"/>
            <a:pathLst>
              <a:path w="7401497" h="8229600">
                <a:moveTo>
                  <a:pt x="0" y="0"/>
                </a:moveTo>
                <a:lnTo>
                  <a:pt x="7401496" y="0"/>
                </a:lnTo>
                <a:lnTo>
                  <a:pt x="74014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725007" y="5019675"/>
            <a:ext cx="12837986" cy="215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71"/>
              </a:lnSpc>
            </a:pPr>
            <a:r>
              <a:rPr lang="en-US" sz="13599">
                <a:solidFill>
                  <a:srgbClr val="273384"/>
                </a:solidFill>
                <a:latin typeface="Eczar Bold"/>
                <a:ea typeface="Eczar Bold"/>
              </a:rPr>
              <a:t>﻿THANK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Raleway Bold</vt:lpstr>
      <vt:lpstr>Arial</vt:lpstr>
      <vt:lpstr>Eczar Bold</vt:lpstr>
      <vt:lpstr>TT Chocolates Ultra-Bold</vt:lpstr>
      <vt:lpstr>Raleway</vt:lpstr>
      <vt:lpstr>TT Chocolates Bold</vt:lpstr>
      <vt:lpstr>TT Chocolates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cp:lastModifiedBy>saadmahdi saadmahdi</cp:lastModifiedBy>
  <cp:revision>4</cp:revision>
  <dcterms:created xsi:type="dcterms:W3CDTF">2006-08-16T00:00:00Z</dcterms:created>
  <dcterms:modified xsi:type="dcterms:W3CDTF">2024-03-20T23:25:13Z</dcterms:modified>
  <dc:identifier>DAF1aYeaVPA</dc:identifier>
</cp:coreProperties>
</file>